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7" r:id="rId3"/>
    <p:sldId id="294" r:id="rId4"/>
    <p:sldId id="289" r:id="rId5"/>
    <p:sldId id="290" r:id="rId6"/>
    <p:sldId id="288" r:id="rId7"/>
    <p:sldId id="291" r:id="rId8"/>
    <p:sldId id="292" r:id="rId9"/>
    <p:sldId id="295" r:id="rId10"/>
    <p:sldId id="296" r:id="rId11"/>
  </p:sldIdLst>
  <p:sldSz cx="9144000" cy="6858000" type="screen4x3"/>
  <p:notesSz cx="6791325" cy="99218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648" cy="496570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6092" y="0"/>
            <a:ext cx="2943648" cy="496570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EB3B40A8-272E-4C67-86BB-FF1CC9780491}" type="datetimeFigureOut">
              <a:rPr lang="cs-CZ" smtClean="0"/>
              <a:t>27. 8. 2016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816" y="4713447"/>
            <a:ext cx="5433694" cy="4464368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3719"/>
            <a:ext cx="2943648" cy="496570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6092" y="9423719"/>
            <a:ext cx="2943648" cy="496570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FD72A161-151F-4ED8-8848-9779B12CE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95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2535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1179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39822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58465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BA457E0-A635-455E-A4E9-5AE5700653C5}" type="slidenum">
              <a:rPr lang="cs-CZ" altLang="cs-CZ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cs-CZ" altLang="cs-CZ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57762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8848" y="4712707"/>
            <a:ext cx="5433630" cy="44652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7607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2535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1179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39822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58465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BA457E0-A635-455E-A4E9-5AE5700653C5}" type="slidenum">
              <a:rPr lang="cs-CZ" altLang="cs-CZ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cs-CZ" altLang="cs-CZ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57762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8848" y="4712707"/>
            <a:ext cx="5433630" cy="44652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3746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2535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1179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39822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58465" indent="-209321" defTabSz="41137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2851" algn="l"/>
                <a:tab pos="1325703" algn="l"/>
                <a:tab pos="1988554" algn="l"/>
                <a:tab pos="265140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BA457E0-A635-455E-A4E9-5AE5700653C5}" type="slidenum">
              <a:rPr lang="cs-CZ" altLang="cs-CZ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cs-CZ" altLang="cs-CZ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57762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8848" y="4712707"/>
            <a:ext cx="5433630" cy="44652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146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C5DA-3076-4E28-8D0D-7B4A7D7339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363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4F94-3938-48B0-95C0-FF6DA76AFF12}" type="datetimeFigureOut">
              <a:rPr lang="cs-CZ" smtClean="0"/>
              <a:pPr/>
              <a:t>27. 8. 2016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01AE-88F6-4228-BD6E-A2E1A09794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</p:spPr>
        <p:txBody>
          <a:bodyPr/>
          <a:lstStyle/>
          <a:p>
            <a:r>
              <a:rPr lang="cs-CZ" dirty="0" smtClean="0"/>
              <a:t>Memoriál Strýčka Jedličky 2016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r>
              <a:rPr lang="cs-CZ" dirty="0" smtClean="0"/>
              <a:t>TK Sparta Praha</a:t>
            </a:r>
          </a:p>
          <a:p>
            <a:r>
              <a:rPr lang="cs-CZ" dirty="0" smtClean="0"/>
              <a:t>27.8.2016</a:t>
            </a:r>
            <a:endParaRPr lang="cs-CZ" dirty="0"/>
          </a:p>
        </p:txBody>
      </p:sp>
      <p:pic>
        <p:nvPicPr>
          <p:cNvPr id="4" name="Obrázek 3" descr="ISC_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3816424" cy="2689963"/>
          </a:xfrm>
          <a:prstGeom prst="rect">
            <a:avLst/>
          </a:prstGeom>
        </p:spPr>
      </p:pic>
      <p:pic>
        <p:nvPicPr>
          <p:cNvPr id="6" name="Obrázek 5" descr="RWE Transg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805263"/>
            <a:ext cx="1728192" cy="8749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3" y="5856596"/>
            <a:ext cx="2780548" cy="7505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850772"/>
            <a:ext cx="3092828" cy="773207"/>
          </a:xfrm>
          <a:prstGeom prst="rect">
            <a:avLst/>
          </a:prstGeom>
        </p:spPr>
      </p:pic>
    </p:spTree>
  </p:cSld>
  <p:clrMapOvr>
    <a:masterClrMapping/>
  </p:clrMapOvr>
  <p:transition advTm="35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63317" y="1431131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Menčíková, Křenek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65058" y="1850942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Marková, Hrdinka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63317" y="2402681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Součková, </a:t>
            </a:r>
            <a:r>
              <a:rPr lang="cs-CZ" sz="1350" b="1" dirty="0" err="1">
                <a:solidFill>
                  <a:schemeClr val="tx1"/>
                </a:solidFill>
              </a:rPr>
              <a:t>Chaba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63317" y="2834879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Ksandrová</a:t>
            </a:r>
            <a:r>
              <a:rPr lang="cs-CZ" sz="1350" b="1" dirty="0">
                <a:solidFill>
                  <a:schemeClr val="tx1"/>
                </a:solidFill>
              </a:rPr>
              <a:t>, Trč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63317" y="3807619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Tůmová, Trčka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63317" y="4238625"/>
            <a:ext cx="1512094" cy="3250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Retková, Zoubek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63317" y="4779169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Smyčková, Heřman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63317" y="5211366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Laboutková</a:t>
            </a:r>
            <a:r>
              <a:rPr lang="cs-CZ" sz="1350" b="1" dirty="0">
                <a:solidFill>
                  <a:schemeClr val="tx1"/>
                </a:solidFill>
              </a:rPr>
              <a:t>, Toman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654030" y="1646635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>
                <a:solidFill>
                  <a:schemeClr val="tx1"/>
                </a:solidFill>
              </a:rPr>
              <a:t>Menčíková, Křenek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654030" y="2619375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Ksandrová</a:t>
            </a:r>
            <a:r>
              <a:rPr lang="cs-CZ" sz="1350" b="1" dirty="0">
                <a:solidFill>
                  <a:schemeClr val="tx1"/>
                </a:solidFill>
              </a:rPr>
              <a:t>, Trč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654030" y="4023122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Retková, Zoubek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654030" y="5049441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Laboutková</a:t>
            </a:r>
            <a:r>
              <a:rPr lang="cs-CZ" sz="1350" b="1" dirty="0">
                <a:solidFill>
                  <a:schemeClr val="tx1"/>
                </a:solidFill>
              </a:rPr>
              <a:t>, Toman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60245" y="3050381"/>
            <a:ext cx="1512094" cy="3250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Menčíková, Křenek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760245" y="3537347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Laboutková</a:t>
            </a:r>
            <a:r>
              <a:rPr lang="cs-CZ" sz="1350" b="1" dirty="0">
                <a:solidFill>
                  <a:schemeClr val="tx1"/>
                </a:solidFill>
              </a:rPr>
              <a:t>, Toman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813823" y="4887516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Ksandrová</a:t>
            </a:r>
            <a:r>
              <a:rPr lang="cs-CZ" sz="1350" b="1" dirty="0">
                <a:solidFill>
                  <a:schemeClr val="tx1"/>
                </a:solidFill>
              </a:rPr>
              <a:t>, Trč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813823" y="5319713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Retková, Zoubek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3330" name="TextovéPole 18"/>
          <p:cNvSpPr txBox="1">
            <a:spLocks noChangeArrowheads="1"/>
          </p:cNvSpPr>
          <p:nvPr/>
        </p:nvSpPr>
        <p:spPr bwMode="auto">
          <a:xfrm>
            <a:off x="1818086" y="998935"/>
            <a:ext cx="1350169" cy="3000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cs-CZ" sz="1350" b="1"/>
              <a:t>ČTVRTFINÁLE</a:t>
            </a:r>
          </a:p>
        </p:txBody>
      </p:sp>
      <p:sp>
        <p:nvSpPr>
          <p:cNvPr id="13331" name="TextovéPole 19"/>
          <p:cNvSpPr txBox="1">
            <a:spLocks noChangeArrowheads="1"/>
          </p:cNvSpPr>
          <p:nvPr/>
        </p:nvSpPr>
        <p:spPr bwMode="auto">
          <a:xfrm>
            <a:off x="3707607" y="998935"/>
            <a:ext cx="1350169" cy="3000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cs-CZ" sz="1350" b="1"/>
              <a:t>SEMIFINÁLE</a:t>
            </a:r>
          </a:p>
        </p:txBody>
      </p:sp>
      <p:sp>
        <p:nvSpPr>
          <p:cNvPr id="13332" name="TextovéPole 20"/>
          <p:cNvSpPr txBox="1">
            <a:spLocks noChangeArrowheads="1"/>
          </p:cNvSpPr>
          <p:nvPr/>
        </p:nvSpPr>
        <p:spPr bwMode="auto">
          <a:xfrm>
            <a:off x="5813823" y="2457450"/>
            <a:ext cx="1350169" cy="3000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cs-CZ" sz="1350" b="1"/>
              <a:t>FINÁLE</a:t>
            </a:r>
          </a:p>
        </p:txBody>
      </p:sp>
      <p:sp>
        <p:nvSpPr>
          <p:cNvPr id="13333" name="TextovéPole 21"/>
          <p:cNvSpPr txBox="1">
            <a:spLocks noChangeArrowheads="1"/>
          </p:cNvSpPr>
          <p:nvPr/>
        </p:nvSpPr>
        <p:spPr bwMode="auto">
          <a:xfrm>
            <a:off x="5868592" y="4455319"/>
            <a:ext cx="1350169" cy="3000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cs-CZ" sz="1350" b="1"/>
              <a:t>O 3. MÍSTO</a:t>
            </a:r>
          </a:p>
        </p:txBody>
      </p:sp>
      <p:pic>
        <p:nvPicPr>
          <p:cNvPr id="24" name="Obrázek 23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5916" y="3158970"/>
            <a:ext cx="1243013" cy="6143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6" name="Obrázek 25" descr="RWE Transg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700808"/>
            <a:ext cx="1173333" cy="594066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1" name="TextovéPole 30"/>
          <p:cNvSpPr txBox="1"/>
          <p:nvPr/>
        </p:nvSpPr>
        <p:spPr>
          <a:xfrm>
            <a:off x="5166066" y="1646802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656067" y="3316110"/>
            <a:ext cx="1727801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MIX</a:t>
            </a:r>
            <a:endParaRPr lang="cs-CZ" sz="15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166066" y="4023066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2</a:t>
            </a:r>
            <a:endParaRPr lang="cs-CZ" sz="15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166066" y="261891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1</a:t>
            </a:r>
            <a:endParaRPr lang="cs-CZ" sz="15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166066" y="504918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326306" y="531921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4</a:t>
            </a:r>
            <a:endParaRPr lang="cs-CZ" sz="15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7326306" y="4887162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272300" y="3537012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3</a:t>
            </a:r>
            <a:endParaRPr lang="cs-CZ" sz="15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272300" y="3050958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1439652" y="477915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2</a:t>
            </a:r>
            <a:endParaRPr lang="cs-CZ" sz="15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1439652" y="5211198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439652" y="3807042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3</a:t>
            </a:r>
            <a:endParaRPr lang="cs-CZ" sz="15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1439652" y="423909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1439652" y="2834934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1439652" y="2402886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2</a:t>
            </a:r>
            <a:endParaRPr lang="cs-CZ" sz="1500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439652" y="1862826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0</a:t>
            </a:r>
            <a:endParaRPr lang="cs-CZ" sz="1500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439652" y="1430778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pic>
        <p:nvPicPr>
          <p:cNvPr id="46" name="Obrázek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1" y="1106686"/>
            <a:ext cx="1516015" cy="40919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54" y="4459005"/>
            <a:ext cx="1673604" cy="4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2696"/>
      </p:ext>
    </p:extLst>
  </p:cSld>
  <p:clrMapOvr>
    <a:masterClrMapping/>
  </p:clrMapOvr>
  <p:transition spd="slow" advTm="1103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729759"/>
              </p:ext>
            </p:extLst>
          </p:nvPr>
        </p:nvGraphicFramePr>
        <p:xfrm>
          <a:off x="1" y="0"/>
          <a:ext cx="9143999" cy="7027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3579"/>
                <a:gridCol w="1050268"/>
                <a:gridCol w="1080120"/>
                <a:gridCol w="1080120"/>
                <a:gridCol w="1080120"/>
                <a:gridCol w="1008112"/>
                <a:gridCol w="598634"/>
                <a:gridCol w="571996"/>
                <a:gridCol w="521050"/>
              </a:tblGrid>
              <a:tr h="980727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   Skupina A</a:t>
                      </a:r>
                    </a:p>
                    <a:p>
                      <a:pPr algn="ctr"/>
                      <a:r>
                        <a:rPr lang="cs-CZ" sz="3000" baseline="0" dirty="0" smtClean="0">
                          <a:solidFill>
                            <a:schemeClr val="tx1"/>
                          </a:solidFill>
                        </a:rPr>
                        <a:t>Muži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1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2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3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4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>
                          <a:solidFill>
                            <a:schemeClr val="lt1"/>
                          </a:solidFill>
                        </a:rPr>
                        <a:t>5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cs-CZ" sz="30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B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P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196712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err="1" smtClean="0"/>
                        <a:t>Flekal</a:t>
                      </a:r>
                      <a:r>
                        <a:rPr lang="cs-CZ" sz="3000" baseline="0" dirty="0" smtClean="0"/>
                        <a:t> </a:t>
                      </a:r>
                      <a:r>
                        <a:rPr lang="cs-CZ" sz="3000" baseline="0" dirty="0" err="1" smtClean="0"/>
                        <a:t>Schröter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6:1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Smrčka Mareš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6:2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4:6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6:2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6:3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cs-CZ" sz="3000" dirty="0" smtClean="0"/>
                        <a:t>1.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Kilian  Kocián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6:4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Štědroň Šulák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0:6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1:6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5.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Fiala </a:t>
                      </a:r>
                      <a:r>
                        <a:rPr lang="cs-CZ" sz="3000" baseline="0" dirty="0" err="1" smtClean="0"/>
                        <a:t>Lanhaus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0:6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="0" baseline="0" dirty="0" smtClean="0"/>
                        <a:t>6:1</a:t>
                      </a:r>
                      <a:endParaRPr lang="cs-CZ" sz="3000" b="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4.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7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5"/>
    </mc:Choice>
    <mc:Fallback xmlns="">
      <p:transition spd="slow" advTm="65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01155"/>
              </p:ext>
            </p:extLst>
          </p:nvPr>
        </p:nvGraphicFramePr>
        <p:xfrm>
          <a:off x="1" y="0"/>
          <a:ext cx="9143999" cy="7027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3579"/>
                <a:gridCol w="1050268"/>
                <a:gridCol w="1080120"/>
                <a:gridCol w="1080120"/>
                <a:gridCol w="1080120"/>
                <a:gridCol w="1008112"/>
                <a:gridCol w="598634"/>
                <a:gridCol w="571996"/>
                <a:gridCol w="521050"/>
              </a:tblGrid>
              <a:tr h="980727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   Skupina </a:t>
                      </a:r>
                      <a:r>
                        <a:rPr lang="cs-CZ" sz="3000" baseline="0" dirty="0" smtClean="0"/>
                        <a:t>B</a:t>
                      </a:r>
                      <a:endParaRPr lang="cs-CZ" sz="3000" baseline="0" dirty="0" smtClean="0"/>
                    </a:p>
                    <a:p>
                      <a:pPr algn="ctr"/>
                      <a:r>
                        <a:rPr lang="cs-CZ" sz="3000" baseline="0" dirty="0" smtClean="0">
                          <a:solidFill>
                            <a:schemeClr val="tx1"/>
                          </a:solidFill>
                        </a:rPr>
                        <a:t>Muži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1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2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3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4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>
                          <a:solidFill>
                            <a:schemeClr val="lt1"/>
                          </a:solidFill>
                        </a:rPr>
                        <a:t>5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cs-CZ" sz="30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B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P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196712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Jůza   Menčík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6:1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err="1" smtClean="0"/>
                        <a:t>Nouzák</a:t>
                      </a:r>
                      <a:r>
                        <a:rPr lang="cs-CZ" sz="3000" baseline="0" dirty="0" smtClean="0"/>
                        <a:t> Baláž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6:2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6:2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6:4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6:1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4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cs-CZ" sz="3000" dirty="0" smtClean="0"/>
                        <a:t>1.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err="1" smtClean="0"/>
                        <a:t>Knor</a:t>
                      </a:r>
                      <a:r>
                        <a:rPr lang="cs-CZ" sz="3000" baseline="0" dirty="0" smtClean="0"/>
                        <a:t>     </a:t>
                      </a:r>
                      <a:r>
                        <a:rPr lang="cs-CZ" sz="3000" baseline="0" dirty="0" err="1" smtClean="0"/>
                        <a:t>Retek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0:6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5:7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5.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err="1" smtClean="0"/>
                        <a:t>Horčík</a:t>
                      </a:r>
                      <a:r>
                        <a:rPr lang="cs-CZ" sz="3000" baseline="0" dirty="0" smtClean="0"/>
                        <a:t> Lomecký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4:6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7:5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6:4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err="1" smtClean="0"/>
                        <a:t>Hnídek</a:t>
                      </a:r>
                      <a:r>
                        <a:rPr lang="cs-CZ" sz="3000" baseline="0" dirty="0" smtClean="0"/>
                        <a:t> Hubač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6:3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="0" baseline="0" dirty="0" smtClean="0"/>
                        <a:t>4:6</a:t>
                      </a:r>
                      <a:endParaRPr lang="cs-CZ" sz="3000" b="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4.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73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5"/>
    </mc:Choice>
    <mc:Fallback>
      <p:transition spd="slow" advTm="650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65720"/>
              </p:ext>
            </p:extLst>
          </p:nvPr>
        </p:nvGraphicFramePr>
        <p:xfrm>
          <a:off x="1" y="0"/>
          <a:ext cx="9143999" cy="7027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3579"/>
                <a:gridCol w="1050268"/>
                <a:gridCol w="1080120"/>
                <a:gridCol w="1080120"/>
                <a:gridCol w="1080120"/>
                <a:gridCol w="1008112"/>
                <a:gridCol w="598634"/>
                <a:gridCol w="571996"/>
                <a:gridCol w="521050"/>
              </a:tblGrid>
              <a:tr h="980727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   Skupina A</a:t>
                      </a:r>
                    </a:p>
                    <a:p>
                      <a:pPr algn="ctr"/>
                      <a:r>
                        <a:rPr lang="cs-CZ" sz="3000" baseline="0" dirty="0" smtClean="0">
                          <a:solidFill>
                            <a:schemeClr val="tx1"/>
                          </a:solidFill>
                        </a:rPr>
                        <a:t>MIX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1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2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3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4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>
                          <a:solidFill>
                            <a:schemeClr val="lt1"/>
                          </a:solidFill>
                        </a:rPr>
                        <a:t>5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cs-CZ" sz="30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B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P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196712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Smyčková Heřman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7:5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0:6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4.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Menčíková Křenek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6:2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6:2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6:4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7:5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4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cs-CZ" sz="3000" dirty="0" smtClean="0"/>
                        <a:t>1.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Součková </a:t>
                      </a:r>
                      <a:r>
                        <a:rPr lang="cs-CZ" sz="3000" baseline="0" dirty="0" err="1" smtClean="0"/>
                        <a:t>Chaba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6:3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4:6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Voldánová Císařovský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5:7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4:6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1:6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5.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Tůmová Trčka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5:7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6:4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="0" baseline="0" dirty="0" smtClean="0"/>
                        <a:t>6:1</a:t>
                      </a:r>
                      <a:endParaRPr lang="cs-CZ" sz="3000" b="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9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2"/>
    </mc:Choice>
    <mc:Fallback xmlns="">
      <p:transition spd="slow" advTm="58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90172"/>
              </p:ext>
            </p:extLst>
          </p:nvPr>
        </p:nvGraphicFramePr>
        <p:xfrm>
          <a:off x="0" y="1"/>
          <a:ext cx="9143999" cy="6857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3579"/>
                <a:gridCol w="1146337"/>
                <a:gridCol w="1215787"/>
                <a:gridCol w="1215787"/>
                <a:gridCol w="1215787"/>
                <a:gridCol w="1103676"/>
                <a:gridCol w="571996"/>
                <a:gridCol w="521050"/>
              </a:tblGrid>
              <a:tr h="1827000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   Skupina B</a:t>
                      </a:r>
                    </a:p>
                    <a:p>
                      <a:pPr algn="ctr"/>
                      <a:r>
                        <a:rPr lang="cs-CZ" sz="3000" baseline="0" dirty="0" smtClean="0">
                          <a:solidFill>
                            <a:schemeClr val="tx1"/>
                          </a:solidFill>
                        </a:rPr>
                        <a:t>MIX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1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2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3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4</a:t>
                      </a:r>
                      <a:endParaRPr lang="cs-CZ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S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B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P</a:t>
                      </a:r>
                      <a:endParaRPr lang="cs-CZ" sz="3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284003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err="1" smtClean="0"/>
                        <a:t>Laboutková</a:t>
                      </a:r>
                      <a:r>
                        <a:rPr lang="cs-CZ" sz="3000" baseline="0" dirty="0" smtClean="0"/>
                        <a:t> Toman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89361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Marková Hrdinka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0:6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0:6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1:6</a:t>
                      </a:r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cs-CZ" sz="3000" dirty="0" smtClean="0"/>
                        <a:t>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cs-CZ" sz="3000" dirty="0" smtClean="0"/>
                        <a:t>4.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83320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smtClean="0"/>
                        <a:t>Retková Zoubek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6:0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6:4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3.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74315">
                <a:tc>
                  <a:txBody>
                    <a:bodyPr/>
                    <a:lstStyle/>
                    <a:p>
                      <a:pPr algn="ctr"/>
                      <a:r>
                        <a:rPr lang="cs-CZ" sz="3000" baseline="0" dirty="0" err="1" smtClean="0"/>
                        <a:t>Ksandrová</a:t>
                      </a:r>
                      <a:r>
                        <a:rPr lang="cs-CZ" sz="3000" baseline="0" dirty="0" smtClean="0"/>
                        <a:t> Trč</a:t>
                      </a:r>
                      <a:endParaRPr lang="cs-CZ" sz="3000" baseline="0" dirty="0" smtClean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6:3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6:1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4:6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="1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000" baseline="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2.</a:t>
                      </a:r>
                      <a:endParaRPr lang="cs-CZ" sz="3000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0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5"/>
    </mc:Choice>
    <mc:Fallback xmlns="">
      <p:transition spd="slow" advTm="64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97845"/>
              </p:ext>
            </p:extLst>
          </p:nvPr>
        </p:nvGraphicFramePr>
        <p:xfrm>
          <a:off x="587521" y="195857"/>
          <a:ext cx="7803360" cy="6499360"/>
        </p:xfrm>
        <a:graphic>
          <a:graphicData uri="http://schemas.openxmlformats.org/drawingml/2006/table">
            <a:tbl>
              <a:tblPr/>
              <a:tblGrid>
                <a:gridCol w="979875"/>
                <a:gridCol w="2873970"/>
                <a:gridCol w="2879595"/>
                <a:gridCol w="1069920"/>
              </a:tblGrid>
              <a:tr h="66038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Skupina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Zápas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Výsledek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Smyčková, Heřman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Tůmová, Trčka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0:6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Součková,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Chaba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Voldánová, Císařovský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6:3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Laboutková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Toman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Marková, Hrdinka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6:0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919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Retková, Zoubek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Ksandrová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Trč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6:4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Flekal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Schreter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Fiala,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Lanhaus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6:0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Kilian, Kocián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Štědroň, Šulák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6:2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Jůza, Menčík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Hnídek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Hubač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6:2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Knor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Retek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Horčík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Lomecký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5:7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Menčíková, Křenek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Tůmová, Trčka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7:5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Smyčková, Heřman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Součková,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Chaba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Marková, Hrdinka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Retková, Zoubek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0:6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Ksandrová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Trč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Laboutková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Toman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6:3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55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Smrčka, Mareš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Fiala,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Lanhaus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6:3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Flekal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Schreter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Kilian, Kocián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6:1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797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Nouzák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Baláž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Hnídek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Hubač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6:1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01016"/>
      </p:ext>
    </p:extLst>
  </p:cSld>
  <p:clrMapOvr>
    <a:masterClrMapping/>
  </p:clrMapOvr>
  <p:transition spd="med" advTm="577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75373"/>
              </p:ext>
            </p:extLst>
          </p:nvPr>
        </p:nvGraphicFramePr>
        <p:xfrm>
          <a:off x="587521" y="195857"/>
          <a:ext cx="7803360" cy="6492825"/>
        </p:xfrm>
        <a:graphic>
          <a:graphicData uri="http://schemas.openxmlformats.org/drawingml/2006/table">
            <a:tbl>
              <a:tblPr/>
              <a:tblGrid>
                <a:gridCol w="979875"/>
                <a:gridCol w="2873970"/>
                <a:gridCol w="2879595"/>
                <a:gridCol w="1069920"/>
              </a:tblGrid>
              <a:tr h="66038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Skupina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Zápas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Výsledek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Jůza, Menčík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Knor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Retek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6:0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Voldánová, Císařovský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Menčíková, Křenek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Tůmová, Trčka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Součková,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Chaba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6:4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919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Laboutková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Toman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Retková, Zoubek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6:2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Marková, Hrdinka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Ksandrová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Trč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Štědroň, Šulák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Smrčka, Mareš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Fiala,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Lanhaus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Kilian, Kocián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Horčík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Lomecký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Nouzák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Baláž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48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Hnídek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Hubač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Knor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Retek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6.3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Smyčková, Heřman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Voldánová, Císařovský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7:5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Menčíková, Křenek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Součková,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Chaba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6:2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Flekal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Schreter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Štědroň, Šulák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6:0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55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Smrčka, Mareš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Kilian, Kocián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Jůza, Menčík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Horčík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Lomecký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6:1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797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Nouzák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Baláž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Knor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Retet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6:2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442982"/>
      </p:ext>
    </p:extLst>
  </p:cSld>
  <p:clrMapOvr>
    <a:masterClrMapping/>
  </p:clrMapOvr>
  <p:transition spd="med" advTm="6955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41515"/>
              </p:ext>
            </p:extLst>
          </p:nvPr>
        </p:nvGraphicFramePr>
        <p:xfrm>
          <a:off x="587521" y="195857"/>
          <a:ext cx="7803360" cy="6499360"/>
        </p:xfrm>
        <a:graphic>
          <a:graphicData uri="http://schemas.openxmlformats.org/drawingml/2006/table">
            <a:tbl>
              <a:tblPr/>
              <a:tblGrid>
                <a:gridCol w="979875"/>
                <a:gridCol w="2873970"/>
                <a:gridCol w="2879595"/>
                <a:gridCol w="1069920"/>
              </a:tblGrid>
              <a:tr h="66038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Skupina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Zápas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Výsledek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Tůmová, Trčka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Voldánová,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Cisařovský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6:1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MIX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Smyčková, Heřman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Menčíková, Křenek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Fiala,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Lanhaus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Štědroň, Šulák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6:1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919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A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Flekal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Schreter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Smrčka, Mareš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Hnídek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Hubač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Horčík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Lomecký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MUŽI B</a:t>
                      </a: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Jůza, Menčík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Nouzák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, Baláž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2:6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55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830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797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442982"/>
      </p:ext>
    </p:extLst>
  </p:cSld>
  <p:clrMapOvr>
    <a:masterClrMapping/>
  </p:clrMapOvr>
  <p:transition spd="med" advTm="375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63317" y="1431131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Smrčka, Mareš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65058" y="1850942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Hnídek</a:t>
            </a:r>
            <a:r>
              <a:rPr lang="cs-CZ" sz="1350" b="1" dirty="0">
                <a:solidFill>
                  <a:schemeClr val="tx1"/>
                </a:solidFill>
              </a:rPr>
              <a:t>, Hubač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63317" y="2402681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Jůza, Menčík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63317" y="2834879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Kilian, Kocián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63317" y="3807619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Flekal</a:t>
            </a:r>
            <a:r>
              <a:rPr lang="cs-CZ" sz="1350" b="1" dirty="0">
                <a:solidFill>
                  <a:schemeClr val="tx1"/>
                </a:solidFill>
              </a:rPr>
              <a:t>, </a:t>
            </a:r>
            <a:r>
              <a:rPr lang="cs-CZ" sz="1350" b="1" dirty="0" err="1">
                <a:solidFill>
                  <a:schemeClr val="tx1"/>
                </a:solidFill>
              </a:rPr>
              <a:t>Schröter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63317" y="4238625"/>
            <a:ext cx="1512094" cy="3250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Horčík</a:t>
            </a:r>
            <a:r>
              <a:rPr lang="cs-CZ" sz="1350" b="1" dirty="0">
                <a:solidFill>
                  <a:schemeClr val="tx1"/>
                </a:solidFill>
              </a:rPr>
              <a:t>, Lomecký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63317" y="4779169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Fiala, </a:t>
            </a:r>
            <a:r>
              <a:rPr lang="cs-CZ" sz="1350" b="1" dirty="0" err="1">
                <a:solidFill>
                  <a:schemeClr val="tx1"/>
                </a:solidFill>
              </a:rPr>
              <a:t>Lanhaus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63317" y="5211366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Nouzák</a:t>
            </a:r>
            <a:r>
              <a:rPr lang="cs-CZ" sz="1350" b="1" dirty="0">
                <a:solidFill>
                  <a:schemeClr val="tx1"/>
                </a:solidFill>
              </a:rPr>
              <a:t>, Baláž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654030" y="1646635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Smrčka, Mareš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654030" y="2619375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Jůza, Menčík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654030" y="4023122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Flekal</a:t>
            </a:r>
            <a:r>
              <a:rPr lang="cs-CZ" sz="1350" b="1" dirty="0">
                <a:solidFill>
                  <a:schemeClr val="tx1"/>
                </a:solidFill>
              </a:rPr>
              <a:t>, </a:t>
            </a:r>
            <a:r>
              <a:rPr lang="cs-CZ" sz="1350" b="1" dirty="0" err="1">
                <a:solidFill>
                  <a:schemeClr val="tx1"/>
                </a:solidFill>
              </a:rPr>
              <a:t>Schröter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654030" y="5049441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Nouzák</a:t>
            </a:r>
            <a:r>
              <a:rPr lang="cs-CZ" sz="1350" b="1" dirty="0">
                <a:solidFill>
                  <a:schemeClr val="tx1"/>
                </a:solidFill>
              </a:rPr>
              <a:t>, Baláž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60245" y="3050381"/>
            <a:ext cx="1512094" cy="3250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Flekal</a:t>
            </a:r>
            <a:r>
              <a:rPr lang="cs-CZ" sz="1350" b="1" dirty="0">
                <a:solidFill>
                  <a:schemeClr val="tx1"/>
                </a:solidFill>
              </a:rPr>
              <a:t>, </a:t>
            </a:r>
            <a:r>
              <a:rPr lang="cs-CZ" sz="1350" b="1" dirty="0" err="1">
                <a:solidFill>
                  <a:schemeClr val="tx1"/>
                </a:solidFill>
              </a:rPr>
              <a:t>Schröter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760245" y="3537347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Smrčka, Mareš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813823" y="4887516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 err="1">
                <a:solidFill>
                  <a:schemeClr val="tx1"/>
                </a:solidFill>
              </a:rPr>
              <a:t>Nouzák</a:t>
            </a:r>
            <a:r>
              <a:rPr lang="cs-CZ" sz="1350" b="1" dirty="0">
                <a:solidFill>
                  <a:schemeClr val="tx1"/>
                </a:solidFill>
              </a:rPr>
              <a:t>, Baláž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813823" y="5319713"/>
            <a:ext cx="1512094" cy="32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1"/>
                </a:solidFill>
              </a:rPr>
              <a:t>Jůza, Menčík</a:t>
            </a:r>
            <a:endParaRPr lang="cs-CZ" sz="1350" b="1" dirty="0">
              <a:solidFill>
                <a:schemeClr val="tx1"/>
              </a:solidFill>
            </a:endParaRPr>
          </a:p>
        </p:txBody>
      </p:sp>
      <p:sp>
        <p:nvSpPr>
          <p:cNvPr id="13330" name="TextovéPole 18"/>
          <p:cNvSpPr txBox="1">
            <a:spLocks noChangeArrowheads="1"/>
          </p:cNvSpPr>
          <p:nvPr/>
        </p:nvSpPr>
        <p:spPr bwMode="auto">
          <a:xfrm>
            <a:off x="1818086" y="998935"/>
            <a:ext cx="1350169" cy="3000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cs-CZ" sz="1350" b="1"/>
              <a:t>ČTVRTFINÁLE</a:t>
            </a:r>
          </a:p>
        </p:txBody>
      </p:sp>
      <p:sp>
        <p:nvSpPr>
          <p:cNvPr id="13331" name="TextovéPole 19"/>
          <p:cNvSpPr txBox="1">
            <a:spLocks noChangeArrowheads="1"/>
          </p:cNvSpPr>
          <p:nvPr/>
        </p:nvSpPr>
        <p:spPr bwMode="auto">
          <a:xfrm>
            <a:off x="3707607" y="998935"/>
            <a:ext cx="1350169" cy="3000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cs-CZ" sz="1350" b="1"/>
              <a:t>SEMIFINÁLE</a:t>
            </a:r>
          </a:p>
        </p:txBody>
      </p:sp>
      <p:sp>
        <p:nvSpPr>
          <p:cNvPr id="13332" name="TextovéPole 20"/>
          <p:cNvSpPr txBox="1">
            <a:spLocks noChangeArrowheads="1"/>
          </p:cNvSpPr>
          <p:nvPr/>
        </p:nvSpPr>
        <p:spPr bwMode="auto">
          <a:xfrm>
            <a:off x="5813823" y="2457450"/>
            <a:ext cx="1350169" cy="3000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cs-CZ" sz="1350" b="1"/>
              <a:t>FINÁLE</a:t>
            </a:r>
          </a:p>
        </p:txBody>
      </p:sp>
      <p:sp>
        <p:nvSpPr>
          <p:cNvPr id="13333" name="TextovéPole 21"/>
          <p:cNvSpPr txBox="1">
            <a:spLocks noChangeArrowheads="1"/>
          </p:cNvSpPr>
          <p:nvPr/>
        </p:nvSpPr>
        <p:spPr bwMode="auto">
          <a:xfrm>
            <a:off x="5868592" y="4455319"/>
            <a:ext cx="1350169" cy="3000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cs-CZ" sz="1350" b="1"/>
              <a:t>O 3. MÍSTO</a:t>
            </a:r>
          </a:p>
        </p:txBody>
      </p:sp>
      <p:pic>
        <p:nvPicPr>
          <p:cNvPr id="24" name="Obrázek 23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5916" y="3158970"/>
            <a:ext cx="1243013" cy="6143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6" name="Obrázek 25" descr="RWE Transg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700808"/>
            <a:ext cx="1173333" cy="594066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1" name="TextovéPole 30"/>
          <p:cNvSpPr txBox="1"/>
          <p:nvPr/>
        </p:nvSpPr>
        <p:spPr>
          <a:xfrm>
            <a:off x="5138840" y="1646635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656067" y="3316110"/>
            <a:ext cx="1727801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MUŽI</a:t>
            </a:r>
            <a:endParaRPr lang="cs-CZ" sz="15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166066" y="4023066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166066" y="261891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4</a:t>
            </a:r>
            <a:endParaRPr lang="cs-CZ" sz="15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166066" y="504918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4</a:t>
            </a:r>
            <a:endParaRPr lang="cs-CZ" sz="15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326306" y="531921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4</a:t>
            </a:r>
            <a:endParaRPr lang="cs-CZ" sz="15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7326306" y="4887162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272300" y="3537012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1</a:t>
            </a:r>
            <a:endParaRPr lang="cs-CZ" sz="15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272300" y="3050958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1439652" y="477915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2</a:t>
            </a:r>
            <a:endParaRPr lang="cs-CZ" sz="15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1439652" y="5211198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439652" y="3807042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1439652" y="4239090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0</a:t>
            </a:r>
            <a:endParaRPr lang="cs-CZ" sz="15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1439652" y="2834934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4</a:t>
            </a:r>
            <a:endParaRPr lang="cs-CZ" sz="15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1439652" y="2402886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439652" y="1862826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1</a:t>
            </a:r>
            <a:endParaRPr lang="cs-CZ" sz="1500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439652" y="1430778"/>
            <a:ext cx="32403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dirty="0"/>
              <a:t>6</a:t>
            </a:r>
            <a:endParaRPr lang="cs-CZ" sz="1500" b="1" dirty="0"/>
          </a:p>
        </p:txBody>
      </p:sp>
      <p:pic>
        <p:nvPicPr>
          <p:cNvPr id="46" name="Obrázek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92" y="1097941"/>
            <a:ext cx="1544537" cy="416897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54" y="4459005"/>
            <a:ext cx="1673604" cy="4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22355"/>
      </p:ext>
    </p:extLst>
  </p:cSld>
  <p:clrMapOvr>
    <a:masterClrMapping/>
  </p:clrMapOvr>
  <p:transition spd="slow" advTm="1057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702</Words>
  <Application>Microsoft Office PowerPoint</Application>
  <PresentationFormat>Předvádění na obrazovce (4:3)</PresentationFormat>
  <Paragraphs>401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Microsoft YaHei</vt:lpstr>
      <vt:lpstr>Arial</vt:lpstr>
      <vt:lpstr>Calibri</vt:lpstr>
      <vt:lpstr>Times New Roman</vt:lpstr>
      <vt:lpstr>Motiv sady Office</vt:lpstr>
      <vt:lpstr>Memoriál Strýčka Jedličky 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Memoriál Strýčka Jedličky 2011</dc:title>
  <dc:creator>Your User Name</dc:creator>
  <cp:lastModifiedBy>Pavel Šikola</cp:lastModifiedBy>
  <cp:revision>187</cp:revision>
  <cp:lastPrinted>2016-08-27T11:52:17Z</cp:lastPrinted>
  <dcterms:created xsi:type="dcterms:W3CDTF">2011-08-25T12:05:10Z</dcterms:created>
  <dcterms:modified xsi:type="dcterms:W3CDTF">2016-08-27T18:57:40Z</dcterms:modified>
</cp:coreProperties>
</file>